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4" r:id="rId9"/>
    <p:sldId id="265" r:id="rId10"/>
  </p:sldIdLst>
  <p:sldSz cx="18288000" cy="10287000"/>
  <p:notesSz cx="6858000" cy="9144000"/>
  <p:embeddedFontLst>
    <p:embeddedFont>
      <p:font typeface="Poppins Bold" panose="020B0604020202020204" charset="0"/>
      <p:regular r:id="rId11"/>
    </p:embeddedFont>
    <p:embeddedFont>
      <p:font typeface="TT Fors" panose="020B0604020202020204" charset="0"/>
      <p:regular r:id="rId12"/>
    </p:embeddedFont>
    <p:embeddedFont>
      <p:font typeface="TT For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2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 Jangid" userId="56978f5447c9ac8f" providerId="LiveId" clId="{CD3915E7-B194-47A6-8F1F-4496EB4C83E5}"/>
    <pc:docChg chg="undo custSel modSld">
      <pc:chgData name="Anant Jangid" userId="56978f5447c9ac8f" providerId="LiveId" clId="{CD3915E7-B194-47A6-8F1F-4496EB4C83E5}" dt="2025-11-04T21:06:47.553" v="17" actId="20577"/>
      <pc:docMkLst>
        <pc:docMk/>
      </pc:docMkLst>
      <pc:sldChg chg="modSp mod">
        <pc:chgData name="Anant Jangid" userId="56978f5447c9ac8f" providerId="LiveId" clId="{CD3915E7-B194-47A6-8F1F-4496EB4C83E5}" dt="2025-11-04T21:06:47.553" v="17" actId="20577"/>
        <pc:sldMkLst>
          <pc:docMk/>
          <pc:sldMk cId="0" sldId="265"/>
        </pc:sldMkLst>
        <pc:spChg chg="mod">
          <ac:chgData name="Anant Jangid" userId="56978f5447c9ac8f" providerId="LiveId" clId="{CD3915E7-B194-47A6-8F1F-4496EB4C83E5}" dt="2025-11-04T21:06:47.553" v="17" actId="20577"/>
          <ac:spMkLst>
            <pc:docMk/>
            <pc:sldMk cId="0" sldId="265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nant720/AI-GUARDIA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5686" y="319623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-3524260" y="-3593470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11090">
            <a:off x="-3524141" y="525304"/>
            <a:ext cx="11330718" cy="9829398"/>
          </a:xfrm>
          <a:custGeom>
            <a:avLst/>
            <a:gdLst/>
            <a:ahLst/>
            <a:cxnLst/>
            <a:rect l="l" t="t" r="r" b="b"/>
            <a:pathLst>
              <a:path w="11330718" h="9829398">
                <a:moveTo>
                  <a:pt x="0" y="0"/>
                </a:moveTo>
                <a:lnTo>
                  <a:pt x="11330718" y="0"/>
                </a:lnTo>
                <a:lnTo>
                  <a:pt x="11330718" y="9829398"/>
                </a:lnTo>
                <a:lnTo>
                  <a:pt x="0" y="9829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2906" y="6371548"/>
            <a:ext cx="9452788" cy="8708381"/>
          </a:xfrm>
          <a:custGeom>
            <a:avLst/>
            <a:gdLst/>
            <a:ahLst/>
            <a:cxnLst/>
            <a:rect l="l" t="t" r="r" b="b"/>
            <a:pathLst>
              <a:path w="9452788" h="8708381">
                <a:moveTo>
                  <a:pt x="0" y="0"/>
                </a:moveTo>
                <a:lnTo>
                  <a:pt x="9452788" y="0"/>
                </a:lnTo>
                <a:lnTo>
                  <a:pt x="9452788" y="8708381"/>
                </a:lnTo>
                <a:lnTo>
                  <a:pt x="0" y="8708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16787" y="1118475"/>
            <a:ext cx="9835585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IN" sz="9600" dirty="0">
                <a:solidFill>
                  <a:schemeClr val="bg1"/>
                </a:solidFill>
                <a:latin typeface="Poppins Bold" panose="020B0604020202020204" charset="0"/>
                <a:cs typeface="Poppins Bold" panose="020B0604020202020204" charset="0"/>
              </a:rPr>
              <a:t>Food Ordering System</a:t>
            </a:r>
            <a:endParaRPr lang="en-US" sz="9084" b="1" dirty="0">
              <a:solidFill>
                <a:schemeClr val="bg1"/>
              </a:solidFill>
              <a:latin typeface="Poppins Bold" panose="020B0604020202020204" charset="0"/>
              <a:ea typeface="Poppins Bold"/>
              <a:cs typeface="Poppins Bold" panose="020B0604020202020204" charset="0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23714" y="3984950"/>
            <a:ext cx="9835585" cy="73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IN" sz="4400" dirty="0">
                <a:solidFill>
                  <a:schemeClr val="bg1"/>
                </a:solidFill>
              </a:rPr>
              <a:t>A DBMS Project Prototype</a:t>
            </a:r>
            <a:endParaRPr lang="en-US" sz="42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23714" y="5143500"/>
            <a:ext cx="8491629" cy="348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dirty="0">
                <a:solidFill>
                  <a:srgbClr val="FF33CC"/>
                </a:solidFill>
                <a:latin typeface="TT Fors Bold"/>
                <a:ea typeface="TT Fors Bold"/>
                <a:cs typeface="TT Fors Bold"/>
                <a:sym typeface="TT Fors Bold"/>
              </a:rPr>
              <a:t>GROUP MEMBERS: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Anant Jangid --- 05 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Akansh Singh--- 32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Aarya Chaudhari —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Abhinav — 48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Abhishek Singh ---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3276600" y="-1714500"/>
            <a:ext cx="14963669" cy="15038863"/>
          </a:xfrm>
          <a:custGeom>
            <a:avLst/>
            <a:gdLst/>
            <a:ahLst/>
            <a:cxnLst/>
            <a:rect l="l" t="t" r="r" b="b"/>
            <a:pathLst>
              <a:path w="14963669" h="15038863">
                <a:moveTo>
                  <a:pt x="0" y="15038863"/>
                </a:moveTo>
                <a:lnTo>
                  <a:pt x="14963669" y="15038863"/>
                </a:lnTo>
                <a:lnTo>
                  <a:pt x="14963669" y="0"/>
                </a:lnTo>
                <a:lnTo>
                  <a:pt x="0" y="0"/>
                </a:lnTo>
                <a:lnTo>
                  <a:pt x="0" y="1503886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512902">
            <a:off x="200276" y="1170638"/>
            <a:ext cx="8946015" cy="9542416"/>
          </a:xfrm>
          <a:custGeom>
            <a:avLst/>
            <a:gdLst/>
            <a:ahLst/>
            <a:cxnLst/>
            <a:rect l="l" t="t" r="r" b="b"/>
            <a:pathLst>
              <a:path w="8946015" h="9542416">
                <a:moveTo>
                  <a:pt x="0" y="0"/>
                </a:moveTo>
                <a:lnTo>
                  <a:pt x="8946015" y="0"/>
                </a:lnTo>
                <a:lnTo>
                  <a:pt x="8946015" y="9542416"/>
                </a:lnTo>
                <a:lnTo>
                  <a:pt x="0" y="954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09749" y="1478288"/>
            <a:ext cx="104996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399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🚨 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93179" y="2684851"/>
            <a:ext cx="9166121" cy="300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full-stack web application simulating a food ordering platform.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Customers:</a:t>
            </a:r>
            <a:r>
              <a:rPr lang="en-US" sz="3200" dirty="0">
                <a:solidFill>
                  <a:schemeClr val="bg1"/>
                </a:solidFill>
              </a:rPr>
              <a:t> Browse restaurants, order food, track orders.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Restaurants:</a:t>
            </a:r>
            <a:r>
              <a:rPr lang="en-US" sz="3200" dirty="0">
                <a:solidFill>
                  <a:schemeClr val="bg1"/>
                </a:solidFill>
              </a:rPr>
              <a:t> Manage menus and view incoming orders.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Delivery Partners:</a:t>
            </a:r>
            <a:r>
              <a:rPr lang="en-US" sz="3200" dirty="0">
                <a:solidFill>
                  <a:schemeClr val="bg1"/>
                </a:solidFill>
              </a:rPr>
              <a:t> View assigned orders.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Admin:</a:t>
            </a:r>
            <a:r>
              <a:rPr lang="en-US" sz="3200" dirty="0">
                <a:solidFill>
                  <a:schemeClr val="bg1"/>
                </a:solidFill>
              </a:rPr>
              <a:t> Oversee the entire system.</a:t>
            </a:r>
            <a:endParaRPr lang="en-US" sz="28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47204" y="6543820"/>
            <a:ext cx="759156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183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💡 TECHNOLOGIES USED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4658" y="7465488"/>
            <a:ext cx="8205962" cy="14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Database:</a:t>
            </a:r>
            <a:r>
              <a:rPr lang="en-IN" sz="2400" dirty="0">
                <a:solidFill>
                  <a:schemeClr val="bg1"/>
                </a:solidFill>
              </a:rPr>
              <a:t> MySQL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Backend:</a:t>
            </a:r>
            <a:r>
              <a:rPr lang="en-US" sz="2400" dirty="0">
                <a:solidFill>
                  <a:schemeClr val="bg1"/>
                </a:solidFill>
              </a:rPr>
              <a:t> Node.js, Express.js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Frontend:</a:t>
            </a:r>
            <a:r>
              <a:rPr lang="en-IN" sz="2400" dirty="0">
                <a:solidFill>
                  <a:schemeClr val="bg1"/>
                </a:solidFill>
              </a:rPr>
              <a:t> HTML, CSS, JavaScript</a:t>
            </a:r>
          </a:p>
          <a:p>
            <a:pPr algn="just">
              <a:lnSpc>
                <a:spcPts val="2870"/>
              </a:lnSpc>
            </a:pPr>
            <a:endParaRPr lang="en-US" sz="20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39031" y="-1638300"/>
            <a:ext cx="14455720" cy="14528362"/>
          </a:xfrm>
          <a:custGeom>
            <a:avLst/>
            <a:gdLst/>
            <a:ahLst/>
            <a:cxnLst/>
            <a:rect l="l" t="t" r="r" b="b"/>
            <a:pathLst>
              <a:path w="14455720" h="14528362">
                <a:moveTo>
                  <a:pt x="0" y="0"/>
                </a:moveTo>
                <a:lnTo>
                  <a:pt x="14455720" y="0"/>
                </a:lnTo>
                <a:lnTo>
                  <a:pt x="14455720" y="14528362"/>
                </a:lnTo>
                <a:lnTo>
                  <a:pt x="0" y="1452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2800" y="1368703"/>
            <a:ext cx="9486571" cy="8229600"/>
          </a:xfrm>
          <a:custGeom>
            <a:avLst/>
            <a:gdLst/>
            <a:ahLst/>
            <a:cxnLst/>
            <a:rect l="l" t="t" r="r" b="b"/>
            <a:pathLst>
              <a:path w="9486571" h="8229600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481978" y="486474"/>
            <a:ext cx="10732020" cy="88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4400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🎯 DATABASE SCHEMA – CORE TABLE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3402" y="1757084"/>
            <a:ext cx="11584798" cy="827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430"/>
              </a:lnSpc>
              <a:buAutoNum type="arabicPeriod"/>
            </a:pPr>
            <a:r>
              <a:rPr lang="en-US" sz="2450" b="1" dirty="0">
                <a:solidFill>
                  <a:srgbClr val="FF33CC"/>
                </a:solidFill>
                <a:latin typeface="TT Fors"/>
                <a:ea typeface="TT Fors"/>
                <a:cs typeface="TT Fors"/>
                <a:sym typeface="TT Fors"/>
              </a:rPr>
              <a:t>Users</a:t>
            </a: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Stores customer info: name, email (unique), phone, password.</a:t>
            </a:r>
            <a:endParaRPr lang="en-US" sz="24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user_id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</a:p>
          <a:p>
            <a:pPr marL="264527" lvl="1" algn="just">
              <a:lnSpc>
                <a:spcPts val="3430"/>
              </a:lnSpc>
            </a:pPr>
            <a:endParaRPr lang="en-US" sz="24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430"/>
              </a:lnSpc>
            </a:pPr>
            <a:r>
              <a:rPr lang="en-US" sz="2450" dirty="0">
                <a:solidFill>
                  <a:srgbClr val="FF33CC"/>
                </a:solidFill>
                <a:latin typeface="TT Fors"/>
                <a:ea typeface="TT Fors"/>
                <a:cs typeface="TT Fors"/>
                <a:sym typeface="TT Fors"/>
              </a:rPr>
              <a:t>2</a:t>
            </a:r>
            <a:r>
              <a:rPr lang="en-US" sz="2450" b="1" dirty="0">
                <a:solidFill>
                  <a:srgbClr val="FF33CC"/>
                </a:solidFill>
                <a:latin typeface="TT Fors"/>
                <a:ea typeface="TT Fors"/>
                <a:cs typeface="TT Fors"/>
                <a:sym typeface="TT Fors"/>
              </a:rPr>
              <a:t>. </a:t>
            </a:r>
            <a:r>
              <a:rPr lang="en-IN" sz="2800" b="1" dirty="0">
                <a:solidFill>
                  <a:srgbClr val="FF33CC"/>
                </a:solidFill>
              </a:rPr>
              <a:t>Restaurants</a:t>
            </a: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Stores restaurant details.</a:t>
            </a: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restaurant_id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</a:p>
          <a:p>
            <a:pPr marL="264527" lvl="1" algn="just">
              <a:lnSpc>
                <a:spcPts val="3430"/>
              </a:lnSpc>
            </a:pPr>
            <a:endParaRPr lang="en-US" sz="24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430"/>
              </a:lnSpc>
            </a:pPr>
            <a:r>
              <a:rPr lang="en-US" sz="2450" dirty="0">
                <a:solidFill>
                  <a:srgbClr val="FF33CC"/>
                </a:solidFill>
                <a:latin typeface="TT Fors"/>
                <a:ea typeface="TT Fors"/>
                <a:cs typeface="TT Fors"/>
                <a:sym typeface="TT Fors"/>
              </a:rPr>
              <a:t>3. </a:t>
            </a:r>
            <a:r>
              <a:rPr lang="en-IN" sz="2800" b="1" dirty="0" err="1">
                <a:solidFill>
                  <a:srgbClr val="FF33CC"/>
                </a:solidFill>
              </a:rPr>
              <a:t>Food_Items</a:t>
            </a:r>
            <a:endParaRPr lang="en-IN" sz="2800" b="1" dirty="0">
              <a:solidFill>
                <a:srgbClr val="FF33CC"/>
              </a:solidFill>
            </a:endParaRP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Stores menu items, price, etc. </a:t>
            </a:r>
            <a:endParaRPr lang="en-US" dirty="0">
              <a:solidFill>
                <a:schemeClr val="bg1"/>
              </a:solidFill>
            </a:endParaRP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item_id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</a:p>
          <a:p>
            <a:pPr marL="529054" lvl="1" indent="-264527" algn="just">
              <a:lnSpc>
                <a:spcPts val="3430"/>
              </a:lnSpc>
              <a:buFont typeface="Arial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restaurant_id</a:t>
            </a:r>
            <a:r>
              <a:rPr lang="en-IN" sz="2800" dirty="0">
                <a:solidFill>
                  <a:schemeClr val="bg1"/>
                </a:solidFill>
              </a:rPr>
              <a:t> (FK)</a:t>
            </a:r>
            <a:r>
              <a:rPr lang="en-US" sz="2800" dirty="0">
                <a:solidFill>
                  <a:schemeClr val="bg1"/>
                </a:solidFill>
              </a:rPr>
              <a:t>Links item to its restaurant.</a:t>
            </a:r>
          </a:p>
          <a:p>
            <a:pPr marL="264527" lvl="1" algn="just">
              <a:lnSpc>
                <a:spcPts val="3430"/>
              </a:lnSpc>
            </a:pPr>
            <a:endParaRPr lang="en-US" sz="24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430"/>
              </a:lnSpc>
            </a:pPr>
            <a:r>
              <a:rPr lang="en-US" sz="2450" dirty="0">
                <a:solidFill>
                  <a:srgbClr val="FF33CC"/>
                </a:solidFill>
                <a:latin typeface="TT Fors"/>
                <a:ea typeface="TT Fors"/>
                <a:cs typeface="TT Fors"/>
                <a:sym typeface="TT Fors"/>
              </a:rPr>
              <a:t>4. </a:t>
            </a:r>
            <a:r>
              <a:rPr lang="en-IN" sz="2800" b="1" dirty="0" err="1">
                <a:solidFill>
                  <a:srgbClr val="FF33CC"/>
                </a:solidFill>
              </a:rPr>
              <a:t>Delivery_Partners</a:t>
            </a:r>
            <a:endParaRPr lang="en-IN" sz="2800" b="1" dirty="0">
              <a:solidFill>
                <a:srgbClr val="FF33CC"/>
              </a:solidFill>
            </a:endParaRPr>
          </a:p>
          <a:p>
            <a:pPr marL="914400" lvl="1" indent="-457200" algn="just">
              <a:lnSpc>
                <a:spcPts val="343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partner_id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  <a:endParaRPr lang="en-IN" sz="2800" dirty="0">
              <a:solidFill>
                <a:schemeClr val="bg1"/>
              </a:solidFill>
              <a:latin typeface="TT Fors"/>
              <a:sym typeface="TT Fors"/>
            </a:endParaRPr>
          </a:p>
          <a:p>
            <a:pPr algn="just">
              <a:lnSpc>
                <a:spcPts val="3430"/>
              </a:lnSpc>
            </a:pPr>
            <a:endParaRPr lang="en-IN" sz="2800" dirty="0">
              <a:solidFill>
                <a:schemeClr val="bg1"/>
              </a:solidFill>
              <a:latin typeface="TT Fors"/>
              <a:sym typeface="TT Fors"/>
            </a:endParaRPr>
          </a:p>
          <a:p>
            <a:pPr algn="just">
              <a:lnSpc>
                <a:spcPts val="3430"/>
              </a:lnSpc>
            </a:pPr>
            <a:r>
              <a:rPr lang="en-IN" sz="2800" dirty="0">
                <a:solidFill>
                  <a:srgbClr val="FF33CC"/>
                </a:solidFill>
                <a:latin typeface="TT Fors"/>
                <a:sym typeface="TT Fors"/>
              </a:rPr>
              <a:t>5.</a:t>
            </a:r>
            <a:r>
              <a:rPr lang="en-IN" sz="2800" b="1" dirty="0">
                <a:solidFill>
                  <a:srgbClr val="FF33CC"/>
                </a:solidFill>
              </a:rPr>
              <a:t> Orders</a:t>
            </a:r>
          </a:p>
          <a:p>
            <a:pPr marL="914400" lvl="1" indent="-457200" algn="just">
              <a:lnSpc>
                <a:spcPts val="343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order_id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</a:p>
          <a:p>
            <a:pPr marL="914400" lvl="1" indent="-457200" algn="just">
              <a:lnSpc>
                <a:spcPts val="343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user_id</a:t>
            </a:r>
            <a:r>
              <a:rPr lang="en-IN" sz="2800" dirty="0">
                <a:solidFill>
                  <a:schemeClr val="bg1"/>
                </a:solidFill>
              </a:rPr>
              <a:t> (FK) , </a:t>
            </a:r>
            <a:r>
              <a:rPr lang="en-IN" sz="2800" dirty="0" err="1">
                <a:solidFill>
                  <a:schemeClr val="bg1"/>
                </a:solidFill>
              </a:rPr>
              <a:t>restaurant_id</a:t>
            </a:r>
            <a:r>
              <a:rPr lang="en-IN" sz="2800" dirty="0">
                <a:solidFill>
                  <a:schemeClr val="bg1"/>
                </a:solidFill>
              </a:rPr>
              <a:t> (FK) , </a:t>
            </a:r>
            <a:r>
              <a:rPr lang="en-IN" sz="2800" dirty="0" err="1">
                <a:solidFill>
                  <a:schemeClr val="bg1"/>
                </a:solidFill>
              </a:rPr>
              <a:t>item_id</a:t>
            </a:r>
            <a:r>
              <a:rPr lang="en-IN" sz="2800" dirty="0">
                <a:solidFill>
                  <a:schemeClr val="bg1"/>
                </a:solidFill>
              </a:rPr>
              <a:t> (FK) , </a:t>
            </a:r>
            <a:r>
              <a:rPr lang="en-IN" sz="2800" dirty="0" err="1">
                <a:solidFill>
                  <a:schemeClr val="bg1"/>
                </a:solidFill>
              </a:rPr>
              <a:t>partner_id</a:t>
            </a:r>
            <a:r>
              <a:rPr lang="en-IN" sz="2800" dirty="0">
                <a:solidFill>
                  <a:schemeClr val="bg1"/>
                </a:solidFill>
              </a:rPr>
              <a:t> (FK)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5686" y="319623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03055" y="-630249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556039" y="-1748579"/>
            <a:ext cx="9452788" cy="8708381"/>
          </a:xfrm>
          <a:custGeom>
            <a:avLst/>
            <a:gdLst/>
            <a:ahLst/>
            <a:cxnLst/>
            <a:rect l="l" t="t" r="r" b="b"/>
            <a:pathLst>
              <a:path w="9452788" h="8708381">
                <a:moveTo>
                  <a:pt x="9452788" y="0"/>
                </a:moveTo>
                <a:lnTo>
                  <a:pt x="0" y="0"/>
                </a:lnTo>
                <a:lnTo>
                  <a:pt x="0" y="8708381"/>
                </a:lnTo>
                <a:lnTo>
                  <a:pt x="9452788" y="8708381"/>
                </a:lnTo>
                <a:lnTo>
                  <a:pt x="945278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86449" y="495300"/>
            <a:ext cx="998314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16"/>
              </a:lnSpc>
            </a:pPr>
            <a:r>
              <a:rPr lang="en-US" sz="6400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THE ORDER TABLE – THE HEART OF THE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3601253"/>
            <a:ext cx="13232428" cy="519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33CC"/>
                </a:solidFill>
              </a:rPr>
              <a:t>Purpose: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The main transactional table. One new row per order.</a:t>
            </a:r>
          </a:p>
          <a:p>
            <a:pPr>
              <a:lnSpc>
                <a:spcPts val="287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33CC"/>
                </a:solidFill>
              </a:rPr>
              <a:t>Key Columns:</a:t>
            </a: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order_id</a:t>
            </a:r>
            <a:r>
              <a:rPr lang="en-IN" sz="2800" dirty="0">
                <a:solidFill>
                  <a:schemeClr val="bg1"/>
                </a:solidFill>
              </a:rPr>
              <a:t> (PK)</a:t>
            </a: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user_id</a:t>
            </a:r>
            <a:r>
              <a:rPr lang="en-IN" sz="2800" dirty="0">
                <a:solidFill>
                  <a:schemeClr val="bg1"/>
                </a:solidFill>
              </a:rPr>
              <a:t> (FK)</a:t>
            </a:r>
            <a:r>
              <a:rPr lang="en-US" sz="2800" dirty="0">
                <a:solidFill>
                  <a:schemeClr val="bg1"/>
                </a:solidFill>
              </a:rPr>
              <a:t>-&gt; References Users</a:t>
            </a: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restaurant_id</a:t>
            </a:r>
            <a:r>
              <a:rPr lang="en-IN" sz="2800" dirty="0">
                <a:solidFill>
                  <a:schemeClr val="bg1"/>
                </a:solidFill>
              </a:rPr>
              <a:t> (FK) -&gt; References Restaurants</a:t>
            </a: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item_id</a:t>
            </a:r>
            <a:r>
              <a:rPr lang="en-IN" sz="2800" dirty="0">
                <a:solidFill>
                  <a:schemeClr val="bg1"/>
                </a:solidFill>
              </a:rPr>
              <a:t> (FK) -&gt; References </a:t>
            </a:r>
            <a:r>
              <a:rPr lang="en-IN" sz="2800" dirty="0" err="1">
                <a:solidFill>
                  <a:schemeClr val="bg1"/>
                </a:solidFill>
              </a:rPr>
              <a:t>Food_Items</a:t>
            </a:r>
            <a:endParaRPr lang="en-IN" sz="28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</a:rPr>
              <a:t>partner_id</a:t>
            </a:r>
            <a:r>
              <a:rPr lang="en-IN" sz="2800" dirty="0">
                <a:solidFill>
                  <a:schemeClr val="bg1"/>
                </a:solidFill>
              </a:rPr>
              <a:t> (FK) -&gt; References </a:t>
            </a:r>
            <a:r>
              <a:rPr lang="en-IN" sz="2800" dirty="0" err="1">
                <a:solidFill>
                  <a:schemeClr val="bg1"/>
                </a:solidFill>
              </a:rPr>
              <a:t>Delivery_Partners</a:t>
            </a:r>
            <a:endParaRPr lang="en-IN" sz="28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Quantity , </a:t>
            </a:r>
            <a:r>
              <a:rPr lang="en-IN" sz="2800" dirty="0" err="1">
                <a:solidFill>
                  <a:schemeClr val="bg1"/>
                </a:solidFill>
              </a:rPr>
              <a:t>total_price</a:t>
            </a:r>
            <a:r>
              <a:rPr lang="en-IN" sz="2800" dirty="0">
                <a:solidFill>
                  <a:schemeClr val="bg1"/>
                </a:solidFill>
              </a:rPr>
              <a:t> , status.</a:t>
            </a:r>
          </a:p>
          <a:p>
            <a:pPr lvl="1">
              <a:lnSpc>
                <a:spcPts val="2870"/>
              </a:lnSpc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33CC"/>
                </a:solidFill>
              </a:rPr>
              <a:t>Data Integrity:</a:t>
            </a:r>
            <a:endParaRPr lang="en-US" sz="2800" b="1" dirty="0">
              <a:solidFill>
                <a:srgbClr val="FF33CC"/>
              </a:solidFill>
            </a:endParaRPr>
          </a:p>
          <a:p>
            <a:pPr marL="800100" lvl="1" indent="-342900">
              <a:lnSpc>
                <a:spcPts val="287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Foreign Key constraints (ON DELETE RESTRICT) </a:t>
            </a:r>
            <a:r>
              <a:rPr lang="en-US" sz="2800" dirty="0">
                <a:solidFill>
                  <a:schemeClr val="bg1"/>
                </a:solidFill>
              </a:rPr>
              <a:t>ensure an order can't exist if its user, restaurant, or item is deleted. </a:t>
            </a:r>
          </a:p>
          <a:p>
            <a:pPr>
              <a:lnSpc>
                <a:spcPts val="2870"/>
              </a:lnSpc>
            </a:pPr>
            <a:endParaRPr lang="en-US" sz="24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62284" y="-623629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09" y="0"/>
                </a:lnTo>
                <a:lnTo>
                  <a:pt x="12063509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61939">
            <a:off x="-1487302" y="-3086100"/>
            <a:ext cx="9486571" cy="8229600"/>
          </a:xfrm>
          <a:custGeom>
            <a:avLst/>
            <a:gdLst/>
            <a:ahLst/>
            <a:cxnLst/>
            <a:rect l="l" t="t" r="r" b="b"/>
            <a:pathLst>
              <a:path w="9486571" h="8229600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2542" y="5641920"/>
            <a:ext cx="78105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21"/>
              </a:lnSpc>
            </a:pPr>
            <a:r>
              <a:rPr lang="en-US" sz="6000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🛠️ ADVANCED SQL: THE </a:t>
            </a:r>
            <a:r>
              <a:rPr lang="en-US" sz="6000" b="1" i="1" dirty="0" err="1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Place_Order</a:t>
            </a:r>
            <a:r>
              <a:rPr lang="en-US" sz="6000" b="1" i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  </a:t>
            </a:r>
            <a:r>
              <a:rPr lang="en-US" sz="6000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6585" y="981075"/>
            <a:ext cx="6192527" cy="4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1" dirty="0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WHY USE A STORED PROCEDURE 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6585" y="1584536"/>
            <a:ext cx="7732715" cy="221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Encapsulation:</a:t>
            </a:r>
            <a:r>
              <a:rPr lang="en-US" sz="2400" dirty="0">
                <a:solidFill>
                  <a:schemeClr val="bg1"/>
                </a:solidFill>
              </a:rPr>
              <a:t> Hides complex logic (check stock, insert order, update stock) in one object.</a:t>
            </a: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Performance:</a:t>
            </a:r>
            <a:r>
              <a:rPr lang="en-US" sz="2400" dirty="0">
                <a:solidFill>
                  <a:schemeClr val="bg1"/>
                </a:solidFill>
              </a:rPr>
              <a:t> Pre-compiled, so it runs faster.</a:t>
            </a:r>
            <a:endParaRPr lang="en-US" sz="20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Security:</a:t>
            </a:r>
            <a:r>
              <a:rPr lang="en-US" sz="2400" dirty="0">
                <a:solidFill>
                  <a:schemeClr val="bg1"/>
                </a:solidFill>
              </a:rPr>
              <a:t> App only needs permission to </a:t>
            </a:r>
            <a:r>
              <a:rPr lang="en-US" sz="2400" i="1" dirty="0">
                <a:solidFill>
                  <a:schemeClr val="bg1"/>
                </a:solidFill>
              </a:rPr>
              <a:t>execute</a:t>
            </a:r>
            <a:r>
              <a:rPr lang="en-US" sz="2400" dirty="0">
                <a:solidFill>
                  <a:schemeClr val="bg1"/>
                </a:solidFill>
              </a:rPr>
              <a:t> the procedure, not update tables directly.</a:t>
            </a:r>
            <a:endParaRPr lang="en-US" sz="20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2870"/>
              </a:lnSpc>
            </a:pPr>
            <a:endParaRPr lang="en-US" sz="20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08388" y="4588446"/>
            <a:ext cx="8293093" cy="44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 b="1" dirty="0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💾 CORE LOGIC (IN A TRANSACTION)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6585" y="4523534"/>
            <a:ext cx="7732715" cy="3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2870"/>
              </a:lnSpc>
              <a:buFont typeface="+mj-lt"/>
              <a:buAutoNum type="arabicPeriod"/>
            </a:pPr>
            <a:endParaRPr lang="en-US" sz="2050" dirty="0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CD1A406-7E09-29DC-056D-F4601C676136}"/>
              </a:ext>
            </a:extLst>
          </p:cNvPr>
          <p:cNvSpPr txBox="1"/>
          <p:nvPr/>
        </p:nvSpPr>
        <p:spPr>
          <a:xfrm>
            <a:off x="9453616" y="5253351"/>
            <a:ext cx="7732715" cy="333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Start</a:t>
            </a:r>
            <a:r>
              <a:rPr lang="en-IN" sz="2400" dirty="0">
                <a:solidFill>
                  <a:schemeClr val="bg1"/>
                </a:solidFill>
              </a:rPr>
              <a:t> Transaction.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Lock</a:t>
            </a:r>
            <a:r>
              <a:rPr lang="en-IN" sz="2400" dirty="0">
                <a:solidFill>
                  <a:schemeClr val="bg1"/>
                </a:solidFill>
              </a:rPr>
              <a:t> the item row (</a:t>
            </a:r>
            <a:r>
              <a:rPr lang="en-IN" sz="2400" b="1" dirty="0">
                <a:solidFill>
                  <a:schemeClr val="bg1"/>
                </a:solidFill>
              </a:rPr>
              <a:t>FOR UPDATE</a:t>
            </a:r>
            <a:r>
              <a:rPr lang="en-IN" sz="2400" dirty="0">
                <a:solidFill>
                  <a:schemeClr val="bg1"/>
                </a:solidFill>
              </a:rPr>
              <a:t>) to prevent race conditions.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Check</a:t>
            </a:r>
            <a:r>
              <a:rPr lang="en-IN" sz="2400" dirty="0">
                <a:solidFill>
                  <a:schemeClr val="bg1"/>
                </a:solidFill>
              </a:rPr>
              <a:t> stock. If insufficient -&gt; </a:t>
            </a:r>
            <a:r>
              <a:rPr lang="en-IN" sz="2400" b="1" dirty="0">
                <a:solidFill>
                  <a:schemeClr val="bg1"/>
                </a:solidFill>
              </a:rPr>
              <a:t>ROLL BACK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I</a:t>
            </a:r>
            <a:r>
              <a:rPr lang="en-IN" sz="2400" b="1" dirty="0">
                <a:solidFill>
                  <a:schemeClr val="bg1"/>
                </a:solidFill>
              </a:rPr>
              <a:t>NSERT</a:t>
            </a:r>
            <a:r>
              <a:rPr lang="en-IN" sz="2400" dirty="0">
                <a:solidFill>
                  <a:schemeClr val="bg1"/>
                </a:solidFill>
              </a:rPr>
              <a:t> new orders into </a:t>
            </a:r>
            <a:r>
              <a:rPr lang="en-IN" sz="2400" b="1" dirty="0">
                <a:solidFill>
                  <a:schemeClr val="bg1"/>
                </a:solidFill>
              </a:rPr>
              <a:t>Orde</a:t>
            </a:r>
            <a:r>
              <a:rPr lang="en-IN" sz="2400" dirty="0">
                <a:solidFill>
                  <a:schemeClr val="bg1"/>
                </a:solidFill>
              </a:rPr>
              <a:t>r table.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UPDATE </a:t>
            </a:r>
            <a:r>
              <a:rPr lang="en-IN" sz="2400" dirty="0">
                <a:solidFill>
                  <a:schemeClr val="bg1"/>
                </a:solidFill>
              </a:rPr>
              <a:t>stock quantity in  </a:t>
            </a:r>
            <a:r>
              <a:rPr lang="en-IN" sz="2400" b="1" dirty="0" err="1">
                <a:solidFill>
                  <a:schemeClr val="bg1"/>
                </a:solidFill>
              </a:rPr>
              <a:t>Food_Items</a:t>
            </a:r>
            <a:r>
              <a:rPr lang="en-IN" sz="2400" b="1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table.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COMMIT </a:t>
            </a:r>
            <a:r>
              <a:rPr lang="en-IN" sz="2400" dirty="0">
                <a:solidFill>
                  <a:schemeClr val="bg1"/>
                </a:solidFill>
              </a:rPr>
              <a:t>the transaction.</a:t>
            </a:r>
          </a:p>
          <a:p>
            <a:pPr marL="678548" lvl="1" indent="-457200" algn="just">
              <a:lnSpc>
                <a:spcPts val="2870"/>
              </a:lnSpc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algn="just">
              <a:lnSpc>
                <a:spcPts val="2870"/>
              </a:lnSpc>
            </a:pPr>
            <a:endParaRPr lang="en-US" sz="205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7921C14-3303-98DC-D0AD-A202B91C0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305421">
            <a:off x="-363881" y="422493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05421">
            <a:off x="8616684" y="-7045066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7403">
            <a:off x="-3782174" y="6605078"/>
            <a:ext cx="8419028" cy="8229600"/>
          </a:xfrm>
          <a:custGeom>
            <a:avLst/>
            <a:gdLst/>
            <a:ahLst/>
            <a:cxnLst/>
            <a:rect l="l" t="t" r="r" b="b"/>
            <a:pathLst>
              <a:path w="8419028" h="8229600">
                <a:moveTo>
                  <a:pt x="0" y="0"/>
                </a:moveTo>
                <a:lnTo>
                  <a:pt x="8419028" y="0"/>
                </a:lnTo>
                <a:lnTo>
                  <a:pt x="84190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879102">
            <a:off x="12152809" y="-4704532"/>
            <a:ext cx="7715250" cy="8229600"/>
          </a:xfrm>
          <a:custGeom>
            <a:avLst/>
            <a:gdLst/>
            <a:ahLst/>
            <a:cxnLst/>
            <a:rect l="l" t="t" r="r" b="b"/>
            <a:pathLst>
              <a:path w="7715250" h="822960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9209" y="1736640"/>
            <a:ext cx="1480958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5"/>
              </a:lnSpc>
            </a:pPr>
            <a:r>
              <a:rPr lang="en-US" sz="6399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FINDING AN AVAILABLE PARTNER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3272" y="3390900"/>
            <a:ext cx="6418150" cy="4846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800" b="1" dirty="0">
                <a:solidFill>
                  <a:srgbClr val="FF33CC"/>
                </a:solidFill>
              </a:rPr>
              <a:t>Challenge:</a:t>
            </a:r>
            <a:r>
              <a:rPr lang="en-US" sz="2800" dirty="0">
                <a:solidFill>
                  <a:schemeClr val="bg1"/>
                </a:solidFill>
              </a:rPr>
              <a:t> How to efficiently find a delivery partner who is free for a new order?</a:t>
            </a:r>
          </a:p>
          <a:p>
            <a:pPr marL="221348" lvl="1" algn="just">
              <a:lnSpc>
                <a:spcPts val="287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IN" sz="2800" b="1" dirty="0">
                <a:solidFill>
                  <a:srgbClr val="FF33CC"/>
                </a:solidFill>
              </a:rPr>
              <a:t>Solution:</a:t>
            </a:r>
            <a:r>
              <a:rPr lang="en-IN" sz="2800" dirty="0">
                <a:solidFill>
                  <a:schemeClr val="bg1"/>
                </a:solidFill>
              </a:rPr>
              <a:t> A query using  </a:t>
            </a:r>
            <a:r>
              <a:rPr lang="en-IN" sz="2800" b="1" dirty="0">
                <a:solidFill>
                  <a:schemeClr val="bg1"/>
                </a:solidFill>
              </a:rPr>
              <a:t>LEFT JOIN , GROUP BY  </a:t>
            </a:r>
            <a:r>
              <a:rPr lang="en-IN" sz="2800" dirty="0">
                <a:solidFill>
                  <a:schemeClr val="bg1"/>
                </a:solidFill>
              </a:rPr>
              <a:t>and </a:t>
            </a:r>
            <a:r>
              <a:rPr lang="en-IN" sz="2800" b="1" dirty="0">
                <a:solidFill>
                  <a:schemeClr val="bg1"/>
                </a:solidFill>
              </a:rPr>
              <a:t>COALESCE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to find a partner with zero active orders.</a:t>
            </a:r>
          </a:p>
          <a:p>
            <a:pPr marL="221348" lvl="1" algn="just">
              <a:lnSpc>
                <a:spcPts val="2870"/>
              </a:lnSpc>
            </a:pPr>
            <a:endParaRPr lang="en-IN" sz="2800" dirty="0">
              <a:solidFill>
                <a:schemeClr val="bg1"/>
              </a:solidFill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000" b="1" dirty="0">
                <a:solidFill>
                  <a:srgbClr val="FF33CC"/>
                </a:solidFill>
              </a:rPr>
              <a:t>LEFT JOIN</a:t>
            </a:r>
            <a:r>
              <a:rPr lang="en-US" sz="2800" dirty="0">
                <a:solidFill>
                  <a:srgbClr val="FF33CC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ensures we include partners who have </a:t>
            </a:r>
            <a:r>
              <a:rPr lang="en-US" sz="2800" i="1" dirty="0">
                <a:solidFill>
                  <a:schemeClr val="bg1"/>
                </a:solidFill>
              </a:rPr>
              <a:t>no</a:t>
            </a:r>
            <a:r>
              <a:rPr lang="en-US" sz="2800" dirty="0">
                <a:solidFill>
                  <a:schemeClr val="bg1"/>
                </a:solidFill>
              </a:rPr>
              <a:t> orders (their count will be </a:t>
            </a:r>
            <a:r>
              <a:rPr lang="en-US" sz="2000" dirty="0">
                <a:solidFill>
                  <a:schemeClr val="bg1"/>
                </a:solidFill>
              </a:rPr>
              <a:t>NULL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  <a:p>
            <a:pPr marL="221348" lvl="1" algn="just">
              <a:lnSpc>
                <a:spcPts val="287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2000" b="1" dirty="0">
                <a:solidFill>
                  <a:srgbClr val="FF33CC"/>
                </a:solidFill>
              </a:rPr>
              <a:t>COALESCE</a:t>
            </a:r>
            <a:r>
              <a:rPr lang="en-US" sz="2000" b="1" dirty="0">
                <a:solidFill>
                  <a:schemeClr val="bg1"/>
                </a:solidFill>
              </a:rPr>
              <a:t>(..., 0)</a:t>
            </a:r>
            <a:r>
              <a:rPr lang="en-US" sz="2800" dirty="0">
                <a:solidFill>
                  <a:schemeClr val="bg1"/>
                </a:solidFill>
              </a:rPr>
              <a:t> is key. It treats </a:t>
            </a:r>
            <a:r>
              <a:rPr lang="en-US" sz="2000" dirty="0">
                <a:solidFill>
                  <a:schemeClr val="bg1"/>
                </a:solidFill>
              </a:rPr>
              <a:t>NULL</a:t>
            </a:r>
            <a:r>
              <a:rPr lang="en-US" sz="2800" dirty="0">
                <a:solidFill>
                  <a:schemeClr val="bg1"/>
                </a:solidFill>
              </a:rPr>
              <a:t> counts as </a:t>
            </a:r>
            <a:r>
              <a:rPr lang="en-US" sz="2000" dirty="0">
                <a:solidFill>
                  <a:schemeClr val="bg1"/>
                </a:solidFill>
              </a:rPr>
              <a:t>0</a:t>
            </a:r>
            <a:r>
              <a:rPr lang="en-US" sz="2800" dirty="0">
                <a:solidFill>
                  <a:schemeClr val="bg1"/>
                </a:solidFill>
              </a:rPr>
              <a:t>, allowing us to find truly free partners.</a:t>
            </a:r>
            <a:endParaRPr lang="en-US" sz="24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pic>
        <p:nvPicPr>
          <p:cNvPr id="17" name="Picture 1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0783CC5B-1953-15A6-01DF-486C0B256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04" y="3596204"/>
            <a:ext cx="7897293" cy="4124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43C5-7962-36B4-DBC9-97BC1AD9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328427-AFA5-75E5-5B7E-4E9B4255CF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7537B0-BB56-0AC5-F80C-E7A4F9D9D8E3}"/>
              </a:ext>
            </a:extLst>
          </p:cNvPr>
          <p:cNvSpPr/>
          <p:nvPr/>
        </p:nvSpPr>
        <p:spPr>
          <a:xfrm rot="2305421">
            <a:off x="-363881" y="4224935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0"/>
                </a:lnTo>
                <a:lnTo>
                  <a:pt x="0" y="121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721A1ED-0D19-B161-F2CA-390BAC7686B0}"/>
              </a:ext>
            </a:extLst>
          </p:cNvPr>
          <p:cNvSpPr/>
          <p:nvPr/>
        </p:nvSpPr>
        <p:spPr>
          <a:xfrm rot="2305421">
            <a:off x="8616684" y="-7045066"/>
            <a:ext cx="12063510" cy="12124130"/>
          </a:xfrm>
          <a:custGeom>
            <a:avLst/>
            <a:gdLst/>
            <a:ahLst/>
            <a:cxnLst/>
            <a:rect l="l" t="t" r="r" b="b"/>
            <a:pathLst>
              <a:path w="12063510" h="12124130">
                <a:moveTo>
                  <a:pt x="0" y="0"/>
                </a:moveTo>
                <a:lnTo>
                  <a:pt x="12063510" y="0"/>
                </a:lnTo>
                <a:lnTo>
                  <a:pt x="12063510" y="12124131"/>
                </a:lnTo>
                <a:lnTo>
                  <a:pt x="0" y="1212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00679-BFA1-C7CE-6AAA-3CDFC985EA08}"/>
              </a:ext>
            </a:extLst>
          </p:cNvPr>
          <p:cNvSpPr/>
          <p:nvPr/>
        </p:nvSpPr>
        <p:spPr>
          <a:xfrm rot="-1397403">
            <a:off x="-3782174" y="6605078"/>
            <a:ext cx="8419028" cy="8229600"/>
          </a:xfrm>
          <a:custGeom>
            <a:avLst/>
            <a:gdLst/>
            <a:ahLst/>
            <a:cxnLst/>
            <a:rect l="l" t="t" r="r" b="b"/>
            <a:pathLst>
              <a:path w="8419028" h="8229600">
                <a:moveTo>
                  <a:pt x="0" y="0"/>
                </a:moveTo>
                <a:lnTo>
                  <a:pt x="8419028" y="0"/>
                </a:lnTo>
                <a:lnTo>
                  <a:pt x="84190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AE1EC4A-CA34-3FA1-7ADB-0967AE0724C7}"/>
              </a:ext>
            </a:extLst>
          </p:cNvPr>
          <p:cNvSpPr/>
          <p:nvPr/>
        </p:nvSpPr>
        <p:spPr>
          <a:xfrm rot="-5879102">
            <a:off x="12152809" y="-4704532"/>
            <a:ext cx="7715250" cy="8229600"/>
          </a:xfrm>
          <a:custGeom>
            <a:avLst/>
            <a:gdLst/>
            <a:ahLst/>
            <a:cxnLst/>
            <a:rect l="l" t="t" r="r" b="b"/>
            <a:pathLst>
              <a:path w="7715250" h="822960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9840657-011B-6AA8-A883-3E0B9F12E17C}"/>
              </a:ext>
            </a:extLst>
          </p:cNvPr>
          <p:cNvSpPr txBox="1"/>
          <p:nvPr/>
        </p:nvSpPr>
        <p:spPr>
          <a:xfrm>
            <a:off x="990600" y="1789191"/>
            <a:ext cx="1624399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15"/>
              </a:lnSpc>
            </a:pPr>
            <a:r>
              <a:rPr lang="en-US" sz="6399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BRINGING IT ALL TOGETHER WITH JOINS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9EFCD8B-94A5-4609-C0A3-A3A78E7285E3}"/>
              </a:ext>
            </a:extLst>
          </p:cNvPr>
          <p:cNvSpPr txBox="1"/>
          <p:nvPr/>
        </p:nvSpPr>
        <p:spPr>
          <a:xfrm>
            <a:off x="1675033" y="3977222"/>
            <a:ext cx="6514029" cy="3734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rgbClr val="FF33CC"/>
                </a:solidFill>
              </a:rPr>
              <a:t>Challenge:</a:t>
            </a:r>
            <a:r>
              <a:rPr lang="en-US" sz="3200" dirty="0">
                <a:solidFill>
                  <a:schemeClr val="bg1"/>
                </a:solidFill>
              </a:rPr>
              <a:t> The Admin Dashboard needs to show names, not just IDs.</a:t>
            </a:r>
            <a:r>
              <a:rPr lang="fr-FR" sz="3200" dirty="0">
                <a:solidFill>
                  <a:schemeClr val="bg1"/>
                </a:solidFill>
              </a:rPr>
              <a:t> (user </a:t>
            </a:r>
            <a:r>
              <a:rPr lang="fr-FR" sz="3200" dirty="0" err="1">
                <a:solidFill>
                  <a:schemeClr val="bg1"/>
                </a:solidFill>
              </a:rPr>
              <a:t>name</a:t>
            </a:r>
            <a:r>
              <a:rPr lang="fr-FR" sz="3200" dirty="0">
                <a:solidFill>
                  <a:schemeClr val="bg1"/>
                </a:solidFill>
              </a:rPr>
              <a:t>, restaurant </a:t>
            </a:r>
            <a:r>
              <a:rPr lang="fr-FR" sz="3200" dirty="0" err="1">
                <a:solidFill>
                  <a:schemeClr val="bg1"/>
                </a:solidFill>
              </a:rPr>
              <a:t>name</a:t>
            </a:r>
            <a:r>
              <a:rPr lang="fr-FR" sz="3200" dirty="0">
                <a:solidFill>
                  <a:schemeClr val="bg1"/>
                </a:solidFill>
              </a:rPr>
              <a:t>, etc.).</a:t>
            </a:r>
            <a:endParaRPr lang="en-US" sz="3200" dirty="0">
              <a:solidFill>
                <a:schemeClr val="bg1"/>
              </a:solidFill>
            </a:endParaRPr>
          </a:p>
          <a:p>
            <a:pPr marL="221348" lvl="1" algn="just">
              <a:lnSpc>
                <a:spcPts val="287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b="1" dirty="0">
                <a:solidFill>
                  <a:srgbClr val="FF33CC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A query using multiple JOIN clauses.</a:t>
            </a:r>
          </a:p>
          <a:p>
            <a:pPr marL="221348" lvl="1" algn="just">
              <a:lnSpc>
                <a:spcPts val="287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marL="442696" lvl="1" indent="-221348" algn="just">
              <a:lnSpc>
                <a:spcPts val="287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single query efficiently gathers all required data from </a:t>
            </a:r>
            <a:r>
              <a:rPr lang="en-US" sz="3200" b="1" dirty="0">
                <a:solidFill>
                  <a:schemeClr val="bg1"/>
                </a:solidFill>
              </a:rPr>
              <a:t>five tables</a:t>
            </a:r>
            <a:r>
              <a:rPr lang="en-US" sz="3200" dirty="0">
                <a:solidFill>
                  <a:schemeClr val="bg1"/>
                </a:solidFill>
              </a:rPr>
              <a:t> for the dashboard display.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36A7ED-E782-A88A-421C-A7ACA82D5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03" y="3740469"/>
            <a:ext cx="9084178" cy="43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4161263" y="2438817"/>
            <a:ext cx="15617883" cy="15696365"/>
          </a:xfrm>
          <a:custGeom>
            <a:avLst/>
            <a:gdLst/>
            <a:ahLst/>
            <a:cxnLst/>
            <a:rect l="l" t="t" r="r" b="b"/>
            <a:pathLst>
              <a:path w="15617883" h="15696365">
                <a:moveTo>
                  <a:pt x="0" y="15696366"/>
                </a:moveTo>
                <a:lnTo>
                  <a:pt x="15617883" y="15696366"/>
                </a:lnTo>
                <a:lnTo>
                  <a:pt x="15617883" y="0"/>
                </a:lnTo>
                <a:lnTo>
                  <a:pt x="0" y="0"/>
                </a:lnTo>
                <a:lnTo>
                  <a:pt x="0" y="1569636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308620" y="4367610"/>
            <a:ext cx="9912598" cy="9689564"/>
          </a:xfrm>
          <a:custGeom>
            <a:avLst/>
            <a:gdLst/>
            <a:ahLst/>
            <a:cxnLst/>
            <a:rect l="l" t="t" r="r" b="b"/>
            <a:pathLst>
              <a:path w="9912598" h="9689564">
                <a:moveTo>
                  <a:pt x="9912597" y="9689564"/>
                </a:moveTo>
                <a:lnTo>
                  <a:pt x="0" y="9689564"/>
                </a:lnTo>
                <a:lnTo>
                  <a:pt x="0" y="0"/>
                </a:lnTo>
                <a:lnTo>
                  <a:pt x="9912597" y="0"/>
                </a:lnTo>
                <a:lnTo>
                  <a:pt x="9912597" y="968956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800" y="2270799"/>
            <a:ext cx="6684985" cy="978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7200" b="1" dirty="0">
                <a:solidFill>
                  <a:srgbClr val="DE3893"/>
                </a:solidFill>
                <a:latin typeface="Poppins Bold"/>
                <a:ea typeface="Poppins Bold"/>
                <a:cs typeface="Poppins Bold"/>
                <a:sym typeface="Poppins Bold"/>
              </a:rPr>
              <a:t>📚COCLUSION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60405" y="1562100"/>
            <a:ext cx="8534400" cy="7439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33CC"/>
                </a:solidFill>
              </a:rPr>
              <a:t>Summary:</a:t>
            </a:r>
          </a:p>
          <a:p>
            <a:pPr algn="just">
              <a:lnSpc>
                <a:spcPts val="2770"/>
              </a:lnSpc>
            </a:pPr>
            <a:endParaRPr lang="en-IN" sz="3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Project built on a robust, normalized MySQL database.</a:t>
            </a:r>
          </a:p>
          <a:p>
            <a:pPr lvl="1" algn="just">
              <a:lnSpc>
                <a:spcPts val="277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Uses key DBMS features like Foreign Keys, Transactions, and Stored Procedures for integrity and performance.</a:t>
            </a:r>
          </a:p>
          <a:p>
            <a:pPr lvl="1" algn="just">
              <a:lnSpc>
                <a:spcPts val="277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Implements complex business logic directly within SQL.</a:t>
            </a:r>
          </a:p>
          <a:p>
            <a:pPr algn="just">
              <a:lnSpc>
                <a:spcPts val="2770"/>
              </a:lnSpc>
            </a:pPr>
            <a:endParaRPr lang="en-US" sz="28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342900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33CC"/>
                </a:solidFill>
              </a:rPr>
              <a:t>Learning Outcomes:</a:t>
            </a:r>
          </a:p>
          <a:p>
            <a:pPr algn="just">
              <a:lnSpc>
                <a:spcPts val="2770"/>
              </a:lnSpc>
            </a:pPr>
            <a:endParaRPr lang="en-IN" sz="3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Practical experience in database design, modeling, and complex SQL.</a:t>
            </a:r>
          </a:p>
          <a:p>
            <a:pPr lvl="1" algn="just">
              <a:lnSpc>
                <a:spcPts val="277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ts val="27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Understood the importance of Atomicity (Transactions) and Concurrency Control (Locking).</a:t>
            </a:r>
            <a:endParaRPr lang="en-US" sz="2800" dirty="0">
              <a:solidFill>
                <a:schemeClr val="bg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IN" dirty="0"/>
              <a:t>Ṣ</a:t>
            </a:r>
          </a:p>
        </p:txBody>
      </p:sp>
      <p:sp>
        <p:nvSpPr>
          <p:cNvPr id="3" name="Freeform 3"/>
          <p:cNvSpPr/>
          <p:nvPr/>
        </p:nvSpPr>
        <p:spPr>
          <a:xfrm>
            <a:off x="5791200" y="647700"/>
            <a:ext cx="15457841" cy="15535519"/>
          </a:xfrm>
          <a:custGeom>
            <a:avLst/>
            <a:gdLst/>
            <a:ahLst/>
            <a:cxnLst/>
            <a:rect l="l" t="t" r="r" b="b"/>
            <a:pathLst>
              <a:path w="15457841" h="15535519">
                <a:moveTo>
                  <a:pt x="0" y="0"/>
                </a:moveTo>
                <a:lnTo>
                  <a:pt x="15457841" y="0"/>
                </a:lnTo>
                <a:lnTo>
                  <a:pt x="15457841" y="15535519"/>
                </a:lnTo>
                <a:lnTo>
                  <a:pt x="0" y="15535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4000" y="3931647"/>
            <a:ext cx="9486571" cy="8229600"/>
          </a:xfrm>
          <a:custGeom>
            <a:avLst/>
            <a:gdLst/>
            <a:ahLst/>
            <a:cxnLst/>
            <a:rect l="l" t="t" r="r" b="b"/>
            <a:pathLst>
              <a:path w="9486571" h="8229600">
                <a:moveTo>
                  <a:pt x="9486571" y="0"/>
                </a:moveTo>
                <a:lnTo>
                  <a:pt x="0" y="0"/>
                </a:lnTo>
                <a:lnTo>
                  <a:pt x="0" y="8229600"/>
                </a:lnTo>
                <a:lnTo>
                  <a:pt x="9486571" y="8229600"/>
                </a:lnTo>
                <a:lnTo>
                  <a:pt x="94865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35802" y="-5884839"/>
            <a:ext cx="7715250" cy="8229600"/>
          </a:xfrm>
          <a:custGeom>
            <a:avLst/>
            <a:gdLst/>
            <a:ahLst/>
            <a:cxnLst/>
            <a:rect l="l" t="t" r="r" b="b"/>
            <a:pathLst>
              <a:path w="7715250" h="822960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25058" y="3710398"/>
            <a:ext cx="1078454" cy="10784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389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652428"/>
            <a:ext cx="11113754" cy="215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3"/>
              </a:lnSpc>
            </a:pPr>
            <a:r>
              <a:rPr lang="en-US" sz="1347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63352"/>
            <a:ext cx="12022475" cy="136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spc="260" dirty="0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</a:rPr>
              <a:t>GITHUB: </a:t>
            </a:r>
            <a:r>
              <a:rPr lang="en-US" sz="2600" b="1" u="sng" spc="260" dirty="0">
                <a:solidFill>
                  <a:srgbClr val="DE3893"/>
                </a:solidFill>
                <a:latin typeface="TT Fors Bold"/>
                <a:ea typeface="TT Fors Bold"/>
                <a:cs typeface="TT Fors Bold"/>
                <a:sym typeface="TT Fors Bold"/>
                <a:hlinkClick r:id="rId6" tooltip="https://github.com/anant720/AI-GUARDIAN"/>
              </a:rPr>
              <a:t>https://github.com/sasumaa/DBMS-FOOD-ORDERING-SYSTEM</a:t>
            </a:r>
          </a:p>
          <a:p>
            <a:pPr algn="l">
              <a:lnSpc>
                <a:spcPts val="3640"/>
              </a:lnSpc>
            </a:pPr>
            <a:endParaRPr lang="en-US" sz="2600" b="1" u="sng" spc="260" dirty="0">
              <a:solidFill>
                <a:srgbClr val="DE3893"/>
              </a:solidFill>
              <a:latin typeface="TT Fors Bold"/>
              <a:ea typeface="TT Fors Bold"/>
              <a:cs typeface="TT Fors Bold"/>
              <a:sym typeface="TT Fors Bold"/>
              <a:hlinkClick r:id="rId6" tooltip="https://github.com/anant720/AI-GUARDI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652</Words>
  <Application>Microsoft Office PowerPoint</Application>
  <PresentationFormat>Custom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Poppins Bold</vt:lpstr>
      <vt:lpstr>Calibri</vt:lpstr>
      <vt:lpstr>Arial</vt:lpstr>
      <vt:lpstr>TT Fors</vt:lpstr>
      <vt:lpstr>TT Fors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Gradient Cybersecurity Presentation</dc:title>
  <dc:creator>Anant</dc:creator>
  <cp:lastModifiedBy>Anant Jangid</cp:lastModifiedBy>
  <cp:revision>3</cp:revision>
  <dcterms:created xsi:type="dcterms:W3CDTF">2006-08-16T00:00:00Z</dcterms:created>
  <dcterms:modified xsi:type="dcterms:W3CDTF">2025-11-04T21:06:49Z</dcterms:modified>
  <dc:identifier>DAG1NeSCN7g</dc:identifier>
</cp:coreProperties>
</file>